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31D988B-D8A5-46D2-B701-2B2B6D29E20E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38201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60D2DB7-B476-473D-AD92-08352E2DED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312EF8-8A2A-4C2A-9145-916F07877DE4}" type="slidenum">
              <a:t>1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2808211-40A1-49E8-829B-20EAF59E5F46}" type="slidenum">
              <a:t>10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62C44E9-481C-482E-A9DD-37C7CF390625}" type="slidenum">
              <a:t>11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210DE7-7303-4CDB-93AF-6FBD82EE47F1}" type="slidenum">
              <a:t>12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2067278-C5CA-481C-830A-FCC2A71C6E02}" type="slidenum">
              <a:t>2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479079C-1C53-4640-8356-56873C63AAA9}" type="slidenum">
              <a:t>3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F47B369-23CD-4DD1-872F-2AF784AD4366}" type="slidenum">
              <a:t>4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248FCF-D0E7-42A7-8A20-3E097C602408}" type="slidenum">
              <a:t>5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45081BD-E71D-4618-BF96-88848CAF7EF5}" type="slidenum">
              <a:t>6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1E0C5C-55AB-4115-A314-F014A545A366}" type="slidenum">
              <a:t>7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296DBBD-9973-4572-AF8A-E654518FC95B}" type="slidenum">
              <a:t>8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FE0A83-DC28-40F3-9945-7653BC046B88}" type="slidenum">
              <a:t>9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D49866-776E-41E0-A4D5-F9211C545F1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9DEC3B-5F6E-4858-AF46-128A4A14B2B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6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46CFBA-D017-4755-BA06-333B948DCF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1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5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99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9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4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97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679EC8-25AB-432D-A76B-32BF5E76E4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5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29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4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AF1C3F-966A-45AE-A552-A8FC7DFBD6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A84A0-0EE1-4EB8-8A3E-0EF1EA5DDA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9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7C83D-9C73-40E7-A8AC-5403D0DE9E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9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93A6BA-BEC5-49B9-8243-C177A47BE3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7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1671E7-4522-4591-9187-8D0CFB615C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A84691-3A6D-4DB8-BB34-A9E4C774D8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6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118E86-1004-4357-A0E9-E34A9DD5EB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3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B2EAFCD-15B3-4C7A-B63F-09943FE1FAE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2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40879" y="709200"/>
            <a:ext cx="8608320" cy="4762799"/>
          </a:xfrm>
        </p:spPr>
        <p:txBody>
          <a:bodyPr anchor="ctr">
            <a:spAutoFit/>
          </a:bodyPr>
          <a:lstStyle/>
          <a:p>
            <a:pPr lvl="0" indent="-216000" algn="ctr"/>
            <a:endParaRPr lang="ru-RU" sz="3200" i="1">
              <a:solidFill>
                <a:srgbClr val="CC0000"/>
              </a:solidFill>
              <a:latin typeface="Thorndale" pitchFamily="18"/>
            </a:endParaRPr>
          </a:p>
          <a:p>
            <a:pPr lvl="0" indent="-216000" algn="ctr"/>
            <a:endParaRPr lang="ru-RU" sz="3200" i="1">
              <a:solidFill>
                <a:srgbClr val="CC0000"/>
              </a:solidFill>
              <a:latin typeface="Thorndale" pitchFamily="18"/>
            </a:endParaRPr>
          </a:p>
          <a:p>
            <a:pPr lvl="0" indent="-216000" algn="ctr"/>
            <a:endParaRPr lang="ru-RU" sz="3200" i="1">
              <a:solidFill>
                <a:srgbClr val="CC0000"/>
              </a:solidFill>
              <a:latin typeface="Thorndale" pitchFamily="18"/>
            </a:endParaRPr>
          </a:p>
          <a:p>
            <a:pPr lvl="0" indent="-216000" algn="ctr"/>
            <a:endParaRPr lang="ru-RU" sz="3200" i="1">
              <a:solidFill>
                <a:srgbClr val="CC0000"/>
              </a:solidFill>
              <a:latin typeface="Thorndale" pitchFamily="18"/>
            </a:endParaRPr>
          </a:p>
          <a:p>
            <a:pPr lvl="0" indent="-216000" algn="ctr"/>
            <a:endParaRPr lang="ru-RU" sz="3200" i="1">
              <a:solidFill>
                <a:srgbClr val="000066"/>
              </a:solidFill>
              <a:latin typeface="Thorndale" pitchFamily="18"/>
            </a:endParaRPr>
          </a:p>
          <a:p>
            <a:pPr lvl="0" indent="-216000" algn="ctr"/>
            <a:r>
              <a:rPr lang="ru-RU" sz="3200" i="1">
                <a:solidFill>
                  <a:srgbClr val="000066"/>
                </a:solidFill>
                <a:latin typeface="Thorndale" pitchFamily="18"/>
              </a:rPr>
              <a:t>Что должен знать и уметь ребенок,</a:t>
            </a:r>
          </a:p>
          <a:p>
            <a:pPr lvl="0" indent="-216000" algn="ctr"/>
            <a:endParaRPr lang="ru-RU" sz="3200" i="1">
              <a:solidFill>
                <a:srgbClr val="000066"/>
              </a:solidFill>
              <a:latin typeface="Thorndale" pitchFamily="18"/>
            </a:endParaRPr>
          </a:p>
          <a:p>
            <a:pPr lvl="0" indent="-216000" algn="ctr"/>
            <a:r>
              <a:rPr lang="ru-RU" sz="3200" i="1">
                <a:solidFill>
                  <a:srgbClr val="000066"/>
                </a:solidFill>
                <a:latin typeface="Thorndale" pitchFamily="18"/>
              </a:rPr>
              <a:t>поступающий в 1 класс</a:t>
            </a:r>
          </a:p>
          <a:p>
            <a:pPr lvl="0" indent="-216000" algn="ctr"/>
            <a:r>
              <a:rPr lang="ru-RU" sz="3200" i="1">
                <a:solidFill>
                  <a:srgbClr val="000066"/>
                </a:solidFill>
                <a:latin typeface="Thorndale" pitchFamily="18"/>
              </a:rPr>
              <a:t>(советы родителям)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5119" y="4824000"/>
            <a:ext cx="2936880" cy="23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2560" y="503999"/>
            <a:ext cx="3007440" cy="271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92000" y="360000"/>
            <a:ext cx="8608320" cy="864000"/>
          </a:xfrm>
        </p:spPr>
        <p:txBody>
          <a:bodyPr/>
          <a:lstStyle/>
          <a:p>
            <a:pPr lvl="0"/>
            <a:r>
              <a:rPr lang="ru-RU">
                <a:solidFill>
                  <a:srgbClr val="FF0000"/>
                </a:solidFill>
              </a:rPr>
              <a:t>Должен ли будущий первоклассник уметь читать?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64000" y="1357200"/>
            <a:ext cx="8928000" cy="5914800"/>
          </a:xfrm>
        </p:spPr>
        <p:txBody>
          <a:bodyPr/>
          <a:lstStyle/>
          <a:p>
            <a:pPr lvl="0"/>
            <a:r>
              <a:rPr lang="ru-RU"/>
              <a:t>  Умение складывать слоги в слова еще не является умением читать. Многие дети с трудом осваивают эту сложную мыслительную операцию — </a:t>
            </a:r>
            <a:r>
              <a:rPr lang="ru-RU" i="1"/>
              <a:t>не стоит их подгонять! </a:t>
            </a:r>
            <a:r>
              <a:rPr lang="ru-RU"/>
              <a:t>Навык чтения и письма должен формироваться по специальным методикам (где складываются представления о речи,звуках и буквах), если с обучением чтению возникли проблемы необходимо обратится к специалистам. Наряду с навыком беглого чтения важным моментом является обучения ребенка пониманию и анализу</a:t>
            </a:r>
          </a:p>
          <a:p>
            <a:pPr lvl="0"/>
            <a:r>
              <a:rPr lang="ru-RU"/>
              <a:t>прочитанного текста.</a:t>
            </a:r>
          </a:p>
          <a:p>
            <a:pPr lvl="0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4000" y="2101680"/>
            <a:ext cx="8485200" cy="4632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20000" y="4464000"/>
            <a:ext cx="3588840" cy="257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FF0000"/>
                </a:solidFill>
              </a:rPr>
              <a:t>Будущий первоклассник должен уметь: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40879" y="1645200"/>
            <a:ext cx="8608320" cy="5482799"/>
          </a:xfrm>
        </p:spPr>
        <p:txBody>
          <a:bodyPr/>
          <a:lstStyle/>
          <a:p>
            <a:pPr lvl="0"/>
            <a:r>
              <a:rPr lang="ru-RU" i="1"/>
              <a:t>- Понимать и точно выполнять задания взрослого;</a:t>
            </a:r>
          </a:p>
          <a:p>
            <a:pPr lvl="0"/>
            <a:r>
              <a:rPr lang="ru-RU" i="1"/>
              <a:t>- действовать по образцу;</a:t>
            </a:r>
          </a:p>
          <a:p>
            <a:pPr lvl="0"/>
            <a:r>
              <a:rPr lang="ru-RU" i="1"/>
              <a:t>- видеть причинно-следственные связи между явлениями;</a:t>
            </a:r>
          </a:p>
          <a:p>
            <a:pPr lvl="0"/>
            <a:r>
              <a:rPr lang="ru-RU" i="1"/>
              <a:t>- внимательно и не отвлекаясь, слушать или заниматься монотонной деятельностью 30-35 минут;</a:t>
            </a:r>
          </a:p>
          <a:p>
            <a:pPr lvl="0"/>
            <a:r>
              <a:rPr lang="ru-RU" i="1"/>
              <a:t>- запоминать и называть по памяти фигуры, слова, картинки, символы, цифры;</a:t>
            </a:r>
          </a:p>
          <a:p>
            <a:pPr lvl="0"/>
            <a:r>
              <a:rPr lang="ru-RU" i="1"/>
              <a:t>- выполнять основные физические упражнения, играть в простые спортивные игры;</a:t>
            </a:r>
          </a:p>
          <a:p>
            <a:pPr lvl="0"/>
            <a:r>
              <a:rPr lang="ru-RU" i="1"/>
              <a:t>- без стеснения находится в коллективе детей и взрослых;</a:t>
            </a:r>
          </a:p>
          <a:p>
            <a:pPr lvl="0"/>
            <a:r>
              <a:rPr lang="ru-RU" i="1"/>
              <a:t>- уметь вежливо общаться с взрослыми. Разговаривать спокойно, без крика и лишних эмоций.</a:t>
            </a:r>
          </a:p>
          <a:p>
            <a:pPr lvl="0"/>
            <a:r>
              <a:rPr lang="ru-RU" i="1"/>
              <a:t>- следить за аккуратностью своего внешнего вида и чистотой своих личных вещей.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92000" y="258120"/>
            <a:ext cx="8608320" cy="3477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92000" y="864000"/>
            <a:ext cx="9288000" cy="6552000"/>
          </a:xfrm>
        </p:spPr>
        <p:txBody>
          <a:bodyPr/>
          <a:lstStyle/>
          <a:p>
            <a:pPr lvl="0"/>
            <a:r>
              <a:rPr lang="ru-RU"/>
              <a:t> </a:t>
            </a:r>
            <a:r>
              <a:rPr lang="ru-RU" i="1">
                <a:solidFill>
                  <a:srgbClr val="FF0000"/>
                </a:solidFill>
              </a:rPr>
              <a:t>   </a:t>
            </a:r>
            <a:r>
              <a:rPr lang="ru-RU" sz="3200" i="1">
                <a:solidFill>
                  <a:srgbClr val="FF0000"/>
                </a:solidFill>
              </a:rPr>
              <a:t>Верьте в успех своего будущего первоклассника и</a:t>
            </a:r>
          </a:p>
          <a:p>
            <a:pPr lvl="0"/>
            <a:r>
              <a:rPr lang="ru-RU" sz="3200" i="1">
                <a:solidFill>
                  <a:srgbClr val="FF0000"/>
                </a:solidFill>
              </a:rPr>
              <a:t>             вселяйте эту уверенность в него самого</a:t>
            </a:r>
            <a:r>
              <a:rPr lang="ru-RU" i="1">
                <a:solidFill>
                  <a:srgbClr val="FF0000"/>
                </a:solidFill>
              </a:rPr>
              <a:t>!</a:t>
            </a:r>
          </a:p>
          <a:p>
            <a:pPr lvl="0"/>
            <a:endParaRPr lang="ru-RU" i="1">
              <a:solidFill>
                <a:srgbClr val="FF0000"/>
              </a:solidFill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2664000"/>
            <a:ext cx="7038360" cy="4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64000" y="-144000"/>
            <a:ext cx="8608320" cy="792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23680" y="864000"/>
            <a:ext cx="8608320" cy="5074920"/>
          </a:xfrm>
        </p:spPr>
        <p:txBody>
          <a:bodyPr/>
          <a:lstStyle/>
          <a:p>
            <a:pPr lvl="0"/>
            <a:r>
              <a:rPr lang="ru-RU"/>
              <a:t> </a:t>
            </a:r>
            <a:r>
              <a:rPr lang="ru-RU" sz="2800"/>
              <a:t>  «Быть готовым к школе — не значит уметь читать, писать и считать.</a:t>
            </a:r>
          </a:p>
          <a:p>
            <a:pPr lvl="0"/>
            <a:r>
              <a:rPr lang="ru-RU" sz="2800"/>
              <a:t>     Быть готовым к школе — значит быть готовым всему этому научиться»</a:t>
            </a:r>
          </a:p>
          <a:p>
            <a:pPr lvl="0" algn="r"/>
            <a:endParaRPr lang="ru-RU" sz="2800" i="1"/>
          </a:p>
          <a:p>
            <a:pPr lvl="0" algn="r"/>
            <a:r>
              <a:rPr lang="ru-RU" i="1"/>
              <a:t>доктор психологических наук</a:t>
            </a:r>
          </a:p>
          <a:p>
            <a:pPr lvl="0" algn="r"/>
            <a:r>
              <a:rPr lang="ru-RU" i="1"/>
              <a:t>Л.А.Венгер</a:t>
            </a:r>
          </a:p>
          <a:p>
            <a:pPr lvl="0" algn="r"/>
            <a:endParaRPr lang="ru-RU" i="1"/>
          </a:p>
          <a:p>
            <a:pPr lvl="0"/>
            <a:endParaRPr lang="ru-RU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0080000" y="936000"/>
            <a:ext cx="519984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5800">
            <a:off x="4957614" y="4085982"/>
            <a:ext cx="4802400" cy="274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288000"/>
            <a:ext cx="8608320" cy="1080000"/>
          </a:xfrm>
        </p:spPr>
        <p:txBody>
          <a:bodyPr/>
          <a:lstStyle/>
          <a:p>
            <a:pPr lvl="0"/>
            <a:r>
              <a:rPr lang="ru-RU">
                <a:solidFill>
                  <a:srgbClr val="CC0000"/>
                </a:solidFill>
              </a:rPr>
              <a:t>ОСНОВНЫЕ ФАКТОРЫ ОТ КОТОРЫХ ЗАВИСИТ УСПЕШНОСТЬ АДАПТАЦИИ К УЧЕБНОМУ ПРОЦЕССУ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5680" y="1296000"/>
            <a:ext cx="8608320" cy="5338800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i="1"/>
              <a:t>Психологическая готовность к школьному обучению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i="1"/>
              <a:t>- достаточный уровень интеллекта;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i="1"/>
              <a:t>- развитие произвольности (произвольность- способность управлять своими действиями, умение контролировать свое поведение);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i="1"/>
              <a:t>- уверенность в себе, в своих силах и возможностях;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i="1"/>
              <a:t>- речевое развитие;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i="1"/>
              <a:t>- способность ребенка к взаимодействию с другими детьми;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i="1"/>
              <a:t>- здоровая эмоциональная семейная обстановка, в которой растет ребенок.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ru-RU" i="1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ru-RU" i="1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36000" y="5112000"/>
            <a:ext cx="4176000" cy="2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CC0000"/>
                </a:solidFill>
              </a:rPr>
              <a:t>Что такое Федеральный государственный образовательный стандарт?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ru-RU"/>
              <a:t>ФГОС — совокупность требований, которые обязательно должна выполнять каждое дошкольное учреждение, каждая школа, организуя процесс обучения и воспитания.</a:t>
            </a:r>
          </a:p>
          <a:p>
            <a:pPr lvl="0" algn="ctr"/>
            <a:r>
              <a:rPr lang="ru-RU"/>
              <a:t>          </a:t>
            </a:r>
          </a:p>
          <a:p>
            <a:pPr lvl="0"/>
            <a:endParaRPr lang="ru-RU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4000" y="3284279"/>
            <a:ext cx="5400000" cy="384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63720"/>
            <a:ext cx="8608320" cy="1673280"/>
          </a:xfrm>
        </p:spPr>
        <p:txBody>
          <a:bodyPr/>
          <a:lstStyle/>
          <a:p>
            <a:pPr lvl="0"/>
            <a:r>
              <a:rPr lang="ru-RU" i="1">
                <a:solidFill>
                  <a:srgbClr val="FF0000"/>
                </a:solidFill>
              </a:rPr>
              <a:t>Существует ряд требований , которые предъявляются к будущим первоклассникам согласно ФГОС</a:t>
            </a:r>
            <a:r>
              <a:rPr lang="ru-RU" i="1"/>
              <a:t/>
            </a:r>
            <a:br>
              <a:rPr lang="ru-RU" i="1"/>
            </a:br>
            <a:r>
              <a:rPr lang="ru-RU" sz="2200" i="1"/>
              <a:t>Считается, что к шести с половиной-семи годам ребенок должен уметь: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9680" y="1872000"/>
            <a:ext cx="8608320" cy="5210280"/>
          </a:xfrm>
        </p:spPr>
        <p:txBody>
          <a:bodyPr/>
          <a:lstStyle/>
          <a:p>
            <a:pPr lvl="0"/>
            <a:r>
              <a:rPr lang="ru-RU"/>
              <a:t>                             </a:t>
            </a:r>
            <a:r>
              <a:rPr lang="ru-RU" sz="2200"/>
              <a:t> ОБЩИЕ ЗНАНИЯ: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Знать свою фамилию, имя, отчество, как зовут родителей, кем они работают, домашний адрес и телефон;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Знать в каком городе/стране он живет, и уметь назвать другие знакомые ему страны мира;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Знать названия самых распространенных растений, животных, насекомых, уметь различать зверей, птиц и рыб, отличать диких животных от домашних, деревья от кустарников, фрукты-от ягод и овощей;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Ориентироваться во времени, знать время суток, времена года, их последовательность, сколько месяцев в году, дней в месяце, дней в неделе, часов в дне, знать дни недели;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Иметь представления о природных явлениях;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Знать основные цвета;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Знать понятия «право — лево»;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Знать названия популярных видов спорта, самых распространенных профессий, основные правила дорожного движения и дорожные знаки;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Уметь назвать фамилии известных писателей и поэтов;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Знать праздники;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/>
              <a:t>Уметь рассказать; чем он любит заниматься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800" i="1" u="sng"/>
              <a:t>Самое главное</a:t>
            </a:r>
            <a:r>
              <a:rPr lang="ru-RU" sz="1800"/>
              <a:t>: ответить на вопрос «зачем он идет в школу?»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131040"/>
            <a:ext cx="8608320" cy="1033559"/>
          </a:xfrm>
        </p:spPr>
        <p:txBody>
          <a:bodyPr/>
          <a:lstStyle/>
          <a:p>
            <a:pPr lvl="0"/>
            <a:r>
              <a:rPr lang="ru-RU">
                <a:solidFill>
                  <a:srgbClr val="FF0000"/>
                </a:solidFill>
              </a:rPr>
              <a:t>Интеллектуальное развитие</a:t>
            </a:r>
            <a:r>
              <a:rPr lang="ru-RU"/>
              <a:t/>
            </a:r>
            <a:br>
              <a:rPr lang="ru-RU"/>
            </a:br>
            <a:r>
              <a:rPr lang="ru-RU" b="0" i="1"/>
              <a:t>ребенок должен: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92000" y="1213199"/>
            <a:ext cx="8608320" cy="5842800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Решать простые логические задачки, головоломки и ребусы, отгадывать загадки;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Находить лишний предмет в группе;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Добавлять в группу недостающие предметы;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Рассказывать, чем похожи или отличаются те или иные предметы;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Группировать предметы по признаку и называть его;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Восстанавливать последовательность событий (что было сначала, потом); раскладывать картинки в правильной последовательности;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ru-RU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ru-RU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83999" y="4464000"/>
            <a:ext cx="2558160" cy="27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0" y="360000"/>
            <a:ext cx="8608320" cy="864000"/>
          </a:xfrm>
        </p:spPr>
        <p:txBody>
          <a:bodyPr/>
          <a:lstStyle/>
          <a:p>
            <a:pPr lvl="0"/>
            <a:r>
              <a:rPr lang="ru-RU">
                <a:solidFill>
                  <a:srgbClr val="FF0000"/>
                </a:solidFill>
              </a:rPr>
              <a:t>Слух, зрение, внимание, память, речь</a:t>
            </a:r>
            <a:r>
              <a:rPr lang="ru-RU"/>
              <a:t/>
            </a:r>
            <a:br>
              <a:rPr lang="ru-RU"/>
            </a:br>
            <a:r>
              <a:rPr lang="ru-RU" sz="2200" i="1"/>
              <a:t>ребенок должен уметь: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40879" y="1224000"/>
            <a:ext cx="8608320" cy="6111720"/>
          </a:xfrm>
        </p:spPr>
        <p:txBody>
          <a:bodyPr/>
          <a:lstStyle/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Четко произносить все звуки, иметь хорошую артикуляцию;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Выделять определенный звук в слове интонацией;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Произносить слова по слогам с хлопками или притопами;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Называть группу предметов обобщающим словом;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Находить 10-15 отличий на двух похожих картинках;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Точно копировать простой узор;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Описывать по памяти картинку;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Запомнить предложение из 5-6 слов и повторить его;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Писать графические диктанты («одна клетка вверх, две клетки влево...»)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Прочитать наизусть стихотворение, рассказать сказку;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Пересказать услышанный рассказ;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200"/>
              <a:t>Составлять рассказ по картинке.</a:t>
            </a:r>
          </a:p>
          <a:p>
            <a:pPr lvl="0">
              <a:spcBef>
                <a:spcPts val="1134"/>
              </a:spcBef>
              <a:spcAft>
                <a:spcPts val="1134"/>
              </a:spcAft>
              <a:buClr>
                <a:srgbClr val="0E594D"/>
              </a:buClr>
              <a:buSzPct val="45000"/>
              <a:buFont typeface="StarSymbol"/>
              <a:buChar char="●"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FF0000"/>
                </a:solidFill>
              </a:rPr>
              <a:t>Основы математики</a:t>
            </a:r>
            <a:r>
              <a:rPr lang="ru-RU"/>
              <a:t/>
            </a:r>
            <a:br>
              <a:rPr lang="ru-RU"/>
            </a:br>
            <a:r>
              <a:rPr lang="ru-RU" b="0" i="1"/>
              <a:t>ребенку необходимо: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уметь считать от 1 до 10 и обратно, восстанавливать числовой ряд, в котором пропущены некоторые числа;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выполнять счетные операции в пределах десяти, увеличивать/уменьшать количество предметов «на один», «на два»;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знать понятия «больше-меньше-поровну»;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знать простые геометрические фигуры, уметь составлять аппликации из геометрических фигур;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понимать смысл знаков «+», «-», «=»,«&gt;», «&lt;» и уметь сравнивать числа от 0 до 10;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уметь сравнивать предметы по длине, ширине и высоте;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решать простые арифметические задачки;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уметь поделить предмет на две/три/четыре равные части.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249480"/>
            <a:ext cx="8608320" cy="1262520"/>
          </a:xfrm>
        </p:spPr>
        <p:txBody>
          <a:bodyPr/>
          <a:lstStyle/>
          <a:p>
            <a:pPr lvl="0"/>
            <a:r>
              <a:rPr lang="ru-RU">
                <a:solidFill>
                  <a:srgbClr val="FF0000"/>
                </a:solidFill>
              </a:rPr>
              <a:t>Моторика, подготовка к письму</a:t>
            </a:r>
            <a:r>
              <a:rPr lang="ru-RU"/>
              <a:t/>
            </a:r>
            <a:br>
              <a:rPr lang="ru-RU"/>
            </a:br>
            <a:r>
              <a:rPr lang="ru-RU" b="0" i="1"/>
              <a:t>Ребенок должен уметь: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0000" y="1368000"/>
            <a:ext cx="8608320" cy="5760000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правильно держать карандаш, ручку, кисточку;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складывать геометрические фигуры из счетных палочек, складывать фигуры по образцу;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рисовать геометрические фигуры;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закрашивать карандашом и штриховать геометрические фигуры, не выходя за контуры;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проводить без линейки прямую горизонтальную или вертикальную линию;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аккуратно вырезать из бумаги;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лепить из пластилина и глины;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клеить и делать аппликации из цветной бумаги.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/>
              <a:t>уметь рисовать по клеточкам и точкам; уметь дорисовывать отсутствующую половину симметричного рисунка.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ru-RU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5760000"/>
            <a:ext cx="9000000" cy="17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914</Words>
  <Application>Microsoft Office PowerPoint</Application>
  <PresentationFormat>Widescreen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Albany</vt:lpstr>
      <vt:lpstr>Arial</vt:lpstr>
      <vt:lpstr>Calibri</vt:lpstr>
      <vt:lpstr>Lucida Sans</vt:lpstr>
      <vt:lpstr>Lucida Sans Unicode</vt:lpstr>
      <vt:lpstr>StarSymbol</vt:lpstr>
      <vt:lpstr>Tahoma</vt:lpstr>
      <vt:lpstr>Thorndale</vt:lpstr>
      <vt:lpstr>Times New Roman</vt:lpstr>
      <vt:lpstr>Обычный</vt:lpstr>
      <vt:lpstr>lyt-cool</vt:lpstr>
      <vt:lpstr>PowerPoint Presentation</vt:lpstr>
      <vt:lpstr>PowerPoint Presentation</vt:lpstr>
      <vt:lpstr>ОСНОВНЫЕ ФАКТОРЫ ОТ КОТОРЫХ ЗАВИСИТ УСПЕШНОСТЬ АДАПТАЦИИ К УЧЕБНОМУ ПРОЦЕССУ</vt:lpstr>
      <vt:lpstr>Что такое Федеральный государственный образовательный стандарт?</vt:lpstr>
      <vt:lpstr>Существует ряд требований , которые предъявляются к будущим первоклассникам согласно ФГОС Считается, что к шести с половиной-семи годам ребенок должен уметь:</vt:lpstr>
      <vt:lpstr>Интеллектуальное развитие ребенок должен: </vt:lpstr>
      <vt:lpstr>Слух, зрение, внимание, память, речь ребенок должен уметь:</vt:lpstr>
      <vt:lpstr>Основы математики ребенку необходимо:</vt:lpstr>
      <vt:lpstr>Моторика, подготовка к письму Ребенок должен уметь:</vt:lpstr>
      <vt:lpstr>Должен ли будущий первоклассник уметь читать?</vt:lpstr>
      <vt:lpstr>Будущий первоклассник должен уметь: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</dc:creator>
  <cp:lastModifiedBy>word</cp:lastModifiedBy>
  <cp:revision>7</cp:revision>
  <dcterms:created xsi:type="dcterms:W3CDTF">2022-01-18T13:38:07Z</dcterms:created>
  <dcterms:modified xsi:type="dcterms:W3CDTF">2022-02-27T14:51:03Z</dcterms:modified>
</cp:coreProperties>
</file>